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290" r:id="rId2"/>
    <p:sldId id="2315" r:id="rId3"/>
    <p:sldId id="2331" r:id="rId4"/>
    <p:sldId id="2332" r:id="rId5"/>
    <p:sldId id="2221" r:id="rId6"/>
    <p:sldId id="2222" r:id="rId7"/>
    <p:sldId id="2323" r:id="rId8"/>
    <p:sldId id="2314" r:id="rId9"/>
    <p:sldId id="2300" r:id="rId10"/>
    <p:sldId id="2333" r:id="rId11"/>
    <p:sldId id="2214" r:id="rId12"/>
    <p:sldId id="2301" r:id="rId13"/>
    <p:sldId id="2334" r:id="rId14"/>
    <p:sldId id="2327" r:id="rId15"/>
    <p:sldId id="2328" r:id="rId16"/>
    <p:sldId id="2336" r:id="rId17"/>
    <p:sldId id="2335" r:id="rId18"/>
    <p:sldId id="2329" r:id="rId19"/>
    <p:sldId id="2330" r:id="rId20"/>
    <p:sldId id="2171" r:id="rId21"/>
  </p:sldIdLst>
  <p:sldSz cx="12190413" cy="6859588"/>
  <p:notesSz cx="6858000" cy="9144000"/>
  <p:custDataLst>
    <p:tags r:id="rId24"/>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5" autoAdjust="0"/>
    <p:restoredTop sz="96318" autoAdjust="0"/>
  </p:normalViewPr>
  <p:slideViewPr>
    <p:cSldViewPr showGuides="1">
      <p:cViewPr varScale="1">
        <p:scale>
          <a:sx n="64" d="100"/>
          <a:sy n="64" d="100"/>
        </p:scale>
        <p:origin x="140" y="64"/>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2024/8/23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2024/8/23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1</a:t>
            </a:fld>
            <a:endParaRPr lang="zh-CN" altLang="en-US"/>
          </a:p>
        </p:txBody>
      </p:sp>
    </p:spTree>
    <p:extLst>
      <p:ext uri="{BB962C8B-B14F-4D97-AF65-F5344CB8AC3E}">
        <p14:creationId xmlns:p14="http://schemas.microsoft.com/office/powerpoint/2010/main" val="388634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1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17.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3" name="矩形 2"/>
          <p:cNvSpPr/>
          <p:nvPr/>
        </p:nvSpPr>
        <p:spPr>
          <a:xfrm>
            <a:off x="1342896" y="2566670"/>
            <a:ext cx="4536286" cy="855345"/>
          </a:xfrm>
          <a:prstGeom prst="rect">
            <a:avLst/>
          </a:prstGeom>
        </p:spPr>
        <p:txBody>
          <a:bodyPr wrap="square">
            <a:noAutofit/>
          </a:bodyPr>
          <a:lstStyle/>
          <a:p>
            <a:pPr>
              <a:lnSpc>
                <a:spcPct val="90000"/>
              </a:lnSpc>
            </a:pPr>
            <a:r>
              <a:rPr lang="zh-CN" altLang="zh-CN" sz="5400" b="1" kern="100" dirty="0">
                <a:solidFill>
                  <a:schemeClr val="bg1"/>
                </a:solidFill>
                <a:latin typeface="+mj-ea"/>
                <a:ea typeface="+mj-ea"/>
                <a:cs typeface="华文黑体" panose="02010600040101010101" pitchFamily="2" charset="-122"/>
              </a:rPr>
              <a:t>章末素养提升</a:t>
            </a:r>
          </a:p>
        </p:txBody>
      </p:sp>
      <p:pic>
        <p:nvPicPr>
          <p:cNvPr id="10" name="图片 9"/>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7272813" y="2047394"/>
            <a:ext cx="4917600" cy="2764800"/>
          </a:xfrm>
          <a:prstGeom prst="rect">
            <a:avLst/>
          </a:prstGeom>
        </p:spPr>
      </p:pic>
      <p:sp>
        <p:nvSpPr>
          <p:cNvPr id="12" name="矩形 11"/>
          <p:cNvSpPr/>
          <p:nvPr/>
        </p:nvSpPr>
        <p:spPr>
          <a:xfrm flipV="1">
            <a:off x="7272338" y="204724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文本框 12"/>
          <p:cNvSpPr txBox="1"/>
          <p:nvPr/>
        </p:nvSpPr>
        <p:spPr>
          <a:xfrm>
            <a:off x="1342896" y="3506470"/>
            <a:ext cx="3380105" cy="398780"/>
          </a:xfrm>
          <a:prstGeom prst="rect">
            <a:avLst/>
          </a:prstGeom>
          <a:noFill/>
        </p:spPr>
        <p:txBody>
          <a:bodyPr wrap="square" rtlCol="0">
            <a:spAutoFit/>
          </a:bodyPr>
          <a:lstStyle/>
          <a:p>
            <a:r>
              <a:rPr lang="en-US" altLang="zh-CN" sz="2000" dirty="0" smtClean="0">
                <a:solidFill>
                  <a:schemeClr val="bg1"/>
                </a:solidFill>
              </a:rPr>
              <a:t>DISANZHANG</a:t>
            </a:r>
          </a:p>
        </p:txBody>
      </p:sp>
      <p:sp>
        <p:nvSpPr>
          <p:cNvPr id="16" name="文本框 15"/>
          <p:cNvSpPr txBox="1"/>
          <p:nvPr/>
        </p:nvSpPr>
        <p:spPr>
          <a:xfrm>
            <a:off x="1342896" y="4010790"/>
            <a:ext cx="1440160" cy="461665"/>
          </a:xfrm>
          <a:prstGeom prst="rect">
            <a:avLst/>
          </a:prstGeom>
          <a:noFill/>
        </p:spPr>
        <p:txBody>
          <a:bodyPr wrap="square" rtlCol="0">
            <a:spAutoFit/>
          </a:bodyPr>
          <a:lstStyle/>
          <a:p>
            <a:r>
              <a:rPr lang="zh-CN" altLang="zh-CN" dirty="0" smtClean="0">
                <a:solidFill>
                  <a:schemeClr val="bg1"/>
                </a:solidFill>
              </a:rPr>
              <a:t>第</a:t>
            </a:r>
            <a:r>
              <a:rPr lang="zh-CN" altLang="en-US" dirty="0" smtClean="0">
                <a:solidFill>
                  <a:schemeClr val="bg1"/>
                </a:solidFill>
              </a:rPr>
              <a:t>三</a:t>
            </a:r>
            <a:r>
              <a:rPr lang="zh-CN" altLang="zh-CN" dirty="0" smtClean="0">
                <a:solidFill>
                  <a:schemeClr val="bg1"/>
                </a:solidFill>
              </a:rPr>
              <a:t>章</a:t>
            </a:r>
            <a:endParaRPr lang="zh-CN" altLang="zh-CN"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053530"/>
            <a:ext cx="11250000" cy="4104456"/>
            <a:chOff x="471000" y="934424"/>
            <a:chExt cx="11250000" cy="4104456"/>
          </a:xfrm>
        </p:grpSpPr>
        <p:sp>
          <p:nvSpPr>
            <p:cNvPr id="11" name="圆角矩形 10"/>
            <p:cNvSpPr/>
            <p:nvPr/>
          </p:nvSpPr>
          <p:spPr>
            <a:xfrm>
              <a:off x="471000" y="1094414"/>
              <a:ext cx="11250000" cy="3944466"/>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6" y="1473959"/>
            <a:ext cx="10905941" cy="3323987"/>
          </a:xfrm>
          <a:prstGeom prst="rect">
            <a:avLst/>
          </a:prstGeom>
        </p:spPr>
        <p:txBody>
          <a:bodyPr wrap="square">
            <a:spAutoFit/>
          </a:bodyPr>
          <a:lstStyle/>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气体</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的体积增大，温度不变，则气体的内能不变，气体对外界做功，由热力学第一定律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，即气体吸收热量，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气体</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的体积增大，温度降低，则气体的内能减小，气体对外界做功，由热力学第一定律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可能等于零，即可能没有热量交换过程，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E</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558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05458"/>
            <a:ext cx="11412000" cy="5262979"/>
          </a:xfrm>
          <a:prstGeom prst="rect">
            <a:avLst/>
          </a:prstGeom>
        </p:spPr>
        <p:txBody>
          <a:bodyPr>
            <a:spAutoFit/>
          </a:bodyPr>
          <a:lstStyle/>
          <a:p>
            <a:pPr>
              <a:lnSpc>
                <a:spcPct val="150000"/>
              </a:lnSpc>
              <a:spcAft>
                <a:spcPts val="0"/>
              </a:spcAft>
              <a:tabLst>
                <a:tab pos="2430780" algn="l"/>
              </a:tabLst>
            </a:pPr>
            <a:r>
              <a:rPr lang="zh-CN" altLang="en-US" sz="2800" kern="100" dirty="0" smtClean="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贵港市模拟</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如图所示，一定质量的某种理想气体，沿</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图像中箭头所示方向，从状态</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开始先后变化到状态</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，再回到状态</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状态气体温度为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27 </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。则下列说法正确的是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绝对零度取</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-273 </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状态时的温度为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600 K</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过程中，气体对外界做功</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200 J</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气体在</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过程中放出热量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100 J</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气体在</a:t>
            </a:r>
            <a:r>
              <a:rPr lang="en-US" altLang="zh-CN" sz="2800" i="1" spc="-100"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spc="-1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spc="-1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过程中单位时间内撞击单位</a:t>
            </a:r>
            <a:r>
              <a:rPr lang="zh-CN" altLang="zh-CN" sz="2800" spc="-100" dirty="0" smtClean="0">
                <a:latin typeface="Times New Roman" panose="02020603050405020304" pitchFamily="18" charset="0"/>
                <a:ea typeface="方正中等线简体" panose="03000509000000000000" pitchFamily="65" charset="-122"/>
                <a:cs typeface="Times New Roman" panose="02020603050405020304" pitchFamily="18" charset="0"/>
              </a:rPr>
              <a:t>面</a:t>
            </a:r>
            <a:endParaRPr lang="en-US" altLang="zh-CN" sz="2800" spc="-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430780" algn="l"/>
              </a:tabLst>
            </a:pP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spc="-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spc="-100" dirty="0" smtClean="0">
                <a:latin typeface="Times New Roman" panose="02020603050405020304" pitchFamily="18" charset="0"/>
                <a:ea typeface="方正中等线简体" panose="03000509000000000000" pitchFamily="65" charset="-122"/>
                <a:cs typeface="Times New Roman" panose="02020603050405020304" pitchFamily="18" charset="0"/>
              </a:rPr>
              <a:t>积</a:t>
            </a:r>
            <a:r>
              <a:rPr lang="zh-CN"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器壁上的气体分子个数增多</a:t>
            </a:r>
            <a:endParaRPr lang="zh-CN" altLang="zh-CN" sz="1100" spc="-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60136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schemeClr val="bg1"/>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schemeClr val="bg1"/>
                </a:solidFill>
              </a:endParaRPr>
            </a:p>
          </p:txBody>
        </p:sp>
      </p:grpSp>
      <p:pic>
        <p:nvPicPr>
          <p:cNvPr id="9" name="image140.jpeg"/>
          <p:cNvPicPr/>
          <p:nvPr/>
        </p:nvPicPr>
        <p:blipFill>
          <a:blip r:embed="rId2">
            <a:clrChange>
              <a:clrFrom>
                <a:srgbClr val="FFFFFF"/>
              </a:clrFrom>
              <a:clrTo>
                <a:srgbClr val="FFFFFF">
                  <a:alpha val="0"/>
                </a:srgbClr>
              </a:clrTo>
            </a:clrChange>
          </a:blip>
          <a:stretch>
            <a:fillRect/>
          </a:stretch>
        </p:blipFill>
        <p:spPr>
          <a:xfrm>
            <a:off x="7967414" y="2781722"/>
            <a:ext cx="3312368" cy="1903844"/>
          </a:xfrm>
          <a:prstGeom prst="rect">
            <a:avLst/>
          </a:prstGeom>
        </p:spPr>
      </p:pic>
      <p:sp>
        <p:nvSpPr>
          <p:cNvPr id="10" name="TextBox 14"/>
          <p:cNvSpPr txBox="1"/>
          <p:nvPr/>
        </p:nvSpPr>
        <p:spPr>
          <a:xfrm>
            <a:off x="224865" y="365307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333450"/>
            <a:ext cx="11250000" cy="6060290"/>
            <a:chOff x="471000" y="934424"/>
            <a:chExt cx="11250000" cy="6060290"/>
          </a:xfrm>
        </p:grpSpPr>
        <p:sp>
          <p:nvSpPr>
            <p:cNvPr id="11" name="圆角矩形 10"/>
            <p:cNvSpPr/>
            <p:nvPr/>
          </p:nvSpPr>
          <p:spPr>
            <a:xfrm>
              <a:off x="471000" y="1094413"/>
              <a:ext cx="11250000" cy="5900301"/>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mc:Choice xmlns:a14="http://schemas.microsoft.com/office/drawing/2010/main" Requires="a14">
          <p:sp>
            <p:nvSpPr>
              <p:cNvPr id="17" name="矩形 16"/>
              <p:cNvSpPr/>
              <p:nvPr/>
            </p:nvSpPr>
            <p:spPr>
              <a:xfrm>
                <a:off x="642236" y="549474"/>
                <a:ext cx="10905941" cy="5836983"/>
              </a:xfrm>
              <a:prstGeom prst="rect">
                <a:avLst/>
              </a:prstGeom>
            </p:spPr>
            <p:txBody>
              <a:bodyPr wrap="square">
                <a:spAutoFit/>
              </a:bodyPr>
              <a:lstStyle/>
              <a:p>
                <a:pPr algn="just">
                  <a:lnSpc>
                    <a:spcPct val="140000"/>
                  </a:lnSpc>
                  <a:spcAft>
                    <a:spcPts val="0"/>
                  </a:spcAft>
                  <a:tabLst>
                    <a:tab pos="243078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根据理想气体状态方程</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𝑝𝑉</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两状态</a:t>
                </a: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结合</a:t>
                </a:r>
                <a:endParaRPr lang="en-US"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gn="just">
                  <a:lnSpc>
                    <a:spcPct val="140000"/>
                  </a:lnSpc>
                  <a:spcAft>
                    <a:spcPts val="0"/>
                  </a:spcAft>
                  <a:tabLst>
                    <a:tab pos="243078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题</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图，可求得气体在</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状态时的温度为</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𝑝</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𝑐</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𝑉</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𝑐</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𝑝</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𝑉</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sub>
                        </m:sSub>
                      </m:den>
                    </m:f>
                  </m:oMath>
                </a14:m>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i="1"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p>
              <a:p>
                <a:pPr algn="just">
                  <a:lnSpc>
                    <a:spcPct val="140000"/>
                  </a:lnSpc>
                  <a:spcAft>
                    <a:spcPts val="0"/>
                  </a:spcAft>
                  <a:tabLst>
                    <a:tab pos="2430780" algn="l"/>
                  </a:tabLst>
                </a:pP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400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gn="just">
                  <a:lnSpc>
                    <a:spcPct val="140000"/>
                  </a:lnSpc>
                  <a:spcAft>
                    <a:spcPts val="0"/>
                  </a:spcAft>
                  <a:tabLst>
                    <a:tab pos="243078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理想气体</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在</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过程中，气体体积增大，则气体对外界做功大小为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J=400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endParaRPr>
              </a:p>
              <a:p>
                <a:pPr algn="dist">
                  <a:lnSpc>
                    <a:spcPct val="140000"/>
                  </a:lnSpc>
                  <a:spcAft>
                    <a:spcPts val="0"/>
                  </a:spcAft>
                  <a:tabLst>
                    <a:tab pos="243078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气体</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在</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过程中，外界对气体做的功</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abc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tabLst>
                    <a:tab pos="2430780" algn="l"/>
                  </a:tabLst>
                </a:pP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J=100</a:t>
                </a:r>
                <a:r>
                  <a:rPr lang="en-US"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，根据热力学第一定律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，所以放出热量为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p:sp>
            <p:nvSpPr>
              <p:cNvPr id="17" name="矩形 16"/>
              <p:cNvSpPr>
                <a:spLocks noRot="1" noChangeAspect="1" noMove="1" noResize="1" noEditPoints="1" noAdjustHandles="1" noChangeArrowheads="1" noChangeShapeType="1" noTextEdit="1"/>
              </p:cNvSpPr>
              <p:nvPr/>
            </p:nvSpPr>
            <p:spPr>
              <a:xfrm>
                <a:off x="642236" y="549474"/>
                <a:ext cx="10905941" cy="5836983"/>
              </a:xfrm>
              <a:prstGeom prst="rect">
                <a:avLst/>
              </a:prstGeom>
              <a:blipFill rotWithShape="0">
                <a:blip r:embed="rId3"/>
                <a:stretch>
                  <a:fillRect l="-1118" r="-1174" b="-835"/>
                </a:stretch>
              </a:blipFill>
            </p:spPr>
            <p:txBody>
              <a:bodyPr/>
              <a:lstStyle/>
              <a:p>
                <a:r>
                  <a:rPr lang="zh-CN" altLang="en-US">
                    <a:noFill/>
                  </a:rPr>
                  <a:t> </a:t>
                </a:r>
              </a:p>
            </p:txBody>
          </p:sp>
        </mc:Fallback>
      </mc:AlternateContent>
      <p:pic>
        <p:nvPicPr>
          <p:cNvPr id="14" name="image140.jpeg"/>
          <p:cNvPicPr/>
          <p:nvPr/>
        </p:nvPicPr>
        <p:blipFill>
          <a:blip r:embed="rId4">
            <a:clrChange>
              <a:clrFrom>
                <a:srgbClr val="FFFFFF"/>
              </a:clrFrom>
              <a:clrTo>
                <a:srgbClr val="FFFFFF">
                  <a:alpha val="0"/>
                </a:srgbClr>
              </a:clrTo>
            </a:clrChange>
          </a:blip>
          <a:stretch>
            <a:fillRect/>
          </a:stretch>
        </p:blipFill>
        <p:spPr>
          <a:xfrm>
            <a:off x="8432196" y="909514"/>
            <a:ext cx="3115981" cy="1790967"/>
          </a:xfrm>
          <a:prstGeom prst="rect">
            <a:avLst/>
          </a:prstGeom>
        </p:spPr>
      </p:pic>
    </p:spTree>
    <p:extLst>
      <p:ext uri="{BB962C8B-B14F-4D97-AF65-F5344CB8AC3E}">
        <p14:creationId xmlns:p14="http://schemas.microsoft.com/office/powerpoint/2010/main" val="319306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blinds(horizontal)">
                                      <p:cBhvr>
                                        <p:cTn id="25" dur="500"/>
                                        <p:tgtEl>
                                          <p:spTgt spid="1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269554"/>
            <a:ext cx="11250000" cy="3960440"/>
            <a:chOff x="471000" y="934424"/>
            <a:chExt cx="11250000" cy="3960440"/>
          </a:xfrm>
        </p:grpSpPr>
        <p:sp>
          <p:nvSpPr>
            <p:cNvPr id="11" name="圆角矩形 10"/>
            <p:cNvSpPr/>
            <p:nvPr/>
          </p:nvSpPr>
          <p:spPr>
            <a:xfrm>
              <a:off x="471000" y="1094413"/>
              <a:ext cx="11250000" cy="3800451"/>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7" y="1617975"/>
            <a:ext cx="7469194" cy="3323987"/>
          </a:xfrm>
          <a:prstGeom prst="rect">
            <a:avLst/>
          </a:prstGeom>
        </p:spPr>
        <p:txBody>
          <a:bodyPr wrap="square">
            <a:spAutoFit/>
          </a:bodyPr>
          <a:lstStyle/>
          <a:p>
            <a:pPr algn="just">
              <a:lnSpc>
                <a:spcPct val="150000"/>
              </a:lnSpc>
              <a:spcAft>
                <a:spcPts val="0"/>
              </a:spcAft>
              <a:tabLst>
                <a:tab pos="243078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气体</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在</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过程中，气体压强不变，体积变大，则温度升高，分子平均动能增大，分子对器壁的平均撞击力变大，总的撞击力大小不变，则单位时间内撞击单位面积器壁上的气体分子个数减少，故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4" name="image140.jpeg"/>
          <p:cNvPicPr/>
          <p:nvPr/>
        </p:nvPicPr>
        <p:blipFill>
          <a:blip r:embed="rId3">
            <a:clrChange>
              <a:clrFrom>
                <a:srgbClr val="FFFFFF"/>
              </a:clrFrom>
              <a:clrTo>
                <a:srgbClr val="FFFFFF">
                  <a:alpha val="0"/>
                </a:srgbClr>
              </a:clrTo>
            </a:clrChange>
          </a:blip>
          <a:stretch>
            <a:fillRect/>
          </a:stretch>
        </p:blipFill>
        <p:spPr>
          <a:xfrm>
            <a:off x="8357828" y="1917626"/>
            <a:ext cx="3115981" cy="1790967"/>
          </a:xfrm>
          <a:prstGeom prst="rect">
            <a:avLst/>
          </a:prstGeom>
        </p:spPr>
      </p:pic>
    </p:spTree>
    <p:extLst>
      <p:ext uri="{BB962C8B-B14F-4D97-AF65-F5344CB8AC3E}">
        <p14:creationId xmlns:p14="http://schemas.microsoft.com/office/powerpoint/2010/main" val="41281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294684"/>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79561" y="837506"/>
            <a:ext cx="10544237" cy="5196038"/>
          </a:xfrm>
          <a:prstGeom prst="rect">
            <a:avLst/>
          </a:prstGeom>
        </p:spPr>
        <p:txBody>
          <a:bodyPr wrap="square">
            <a:spAutoFit/>
          </a:bodyPr>
          <a:lstStyle/>
          <a:p>
            <a:pPr algn="ctr">
              <a:lnSpc>
                <a:spcPct val="150000"/>
              </a:lnSpc>
              <a:spcAft>
                <a:spcPts val="0"/>
              </a:spcAft>
              <a:tabLst>
                <a:tab pos="243078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几种常见的气体变化过程</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绝热过程：在该过程中气体既不从外界吸热，也不向外界放热，即</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，外界对气体做的功等于气体内能的增加量。</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等容过程：在该过程中气体不做功，即</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U</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，气体吸收的热量等于气体内能的增加量。</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等温过程：在过程的始末状态，理想气体的内能不变，即</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，表示气体吸收的热量全部用来对外做功或外界对气体所做的功全部转化为热量放出。</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54900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11412000" cy="3970318"/>
          </a:xfrm>
          <a:prstGeom prst="rect">
            <a:avLst/>
          </a:prstGeom>
        </p:spPr>
        <p:txBody>
          <a:bodyPr>
            <a:spAutoFit/>
          </a:bodyPr>
          <a:lstStyle/>
          <a:p>
            <a:pPr algn="just">
              <a:lnSpc>
                <a:spcPct val="150000"/>
              </a:lnSpc>
              <a:spcAft>
                <a:spcPts val="0"/>
              </a:spcAft>
              <a:tabLst>
                <a:tab pos="2430780" algn="l"/>
              </a:tabLst>
            </a:pP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滨州市高二月考</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绝热的活塞与汽缸之间封闭一定质量的理想气体，汽缸开口向上置于水平面上，活塞与汽缸壁之间无摩擦，缸内气体的内能</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baseline="-25000"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=72 J</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，如图甲所示。已知活塞横截面积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=5×10</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，其质量为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 kg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，大气压强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=1.0×10</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Pa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，重力加速度</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 m/s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。如果通过电热丝给封闭气体缓慢加热，活塞由原来的</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位置移动到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位置，此过程封闭气体的</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图像如图乙所示，且知气体内能与热力学温度成正比。求：</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673372"/>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prstClr val="white"/>
                </a:solidFill>
              </a:endParaRPr>
            </a:p>
          </p:txBody>
        </p:sp>
      </p:grpSp>
      <p:pic>
        <p:nvPicPr>
          <p:cNvPr id="13" name="image146.jpeg"/>
          <p:cNvPicPr/>
          <p:nvPr/>
        </p:nvPicPr>
        <p:blipFill>
          <a:blip r:embed="rId2">
            <a:clrChange>
              <a:clrFrom>
                <a:srgbClr val="FFFFFF"/>
              </a:clrFrom>
              <a:clrTo>
                <a:srgbClr val="FFFFFF">
                  <a:alpha val="0"/>
                </a:srgbClr>
              </a:clrTo>
            </a:clrChange>
          </a:blip>
          <a:stretch>
            <a:fillRect/>
          </a:stretch>
        </p:blipFill>
        <p:spPr>
          <a:xfrm>
            <a:off x="6527254" y="4447784"/>
            <a:ext cx="4768438" cy="2051983"/>
          </a:xfrm>
          <a:prstGeom prst="rect">
            <a:avLst/>
          </a:prstGeom>
        </p:spPr>
      </p:pic>
      <p:sp>
        <p:nvSpPr>
          <p:cNvPr id="14" name="矩形 13"/>
          <p:cNvSpPr/>
          <p:nvPr/>
        </p:nvSpPr>
        <p:spPr>
          <a:xfrm>
            <a:off x="389206" y="4293890"/>
            <a:ext cx="11412000" cy="669542"/>
          </a:xfrm>
          <a:prstGeom prst="rect">
            <a:avLst/>
          </a:prstGeom>
        </p:spPr>
        <p:txBody>
          <a:bodyPr>
            <a:spAutoFit/>
          </a:bodyPr>
          <a:lstStyle/>
          <a:p>
            <a:pPr>
              <a:lnSpc>
                <a:spcPct val="150000"/>
              </a:lnSpc>
              <a:spcAft>
                <a:spcPts val="0"/>
              </a:spcAft>
              <a:tabLst>
                <a:tab pos="243078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封闭气体最后的体积；</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矩形 14"/>
          <p:cNvSpPr/>
          <p:nvPr/>
        </p:nvSpPr>
        <p:spPr>
          <a:xfrm>
            <a:off x="389206" y="4941962"/>
            <a:ext cx="11412000" cy="738664"/>
          </a:xfrm>
          <a:prstGeom prst="rect">
            <a:avLst/>
          </a:prstGeom>
        </p:spPr>
        <p:txBody>
          <a:bodyPr>
            <a:spAutoFit/>
          </a:bodyPr>
          <a:lstStyle/>
          <a:p>
            <a:pPr>
              <a:lnSpc>
                <a:spcPct val="150000"/>
              </a:lnSpc>
              <a:spcAft>
                <a:spcPts val="0"/>
              </a:spcAft>
              <a:tabLst>
                <a:tab pos="243078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6×10</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baseline="300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930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485578"/>
            <a:ext cx="11250000" cy="2808312"/>
            <a:chOff x="471000" y="934424"/>
            <a:chExt cx="11250000" cy="2808312"/>
          </a:xfrm>
        </p:grpSpPr>
        <p:sp>
          <p:nvSpPr>
            <p:cNvPr id="11" name="圆角矩形 10"/>
            <p:cNvSpPr/>
            <p:nvPr/>
          </p:nvSpPr>
          <p:spPr>
            <a:xfrm>
              <a:off x="471000" y="1094414"/>
              <a:ext cx="11250000" cy="264832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17" name="矩形 16"/>
              <p:cNvSpPr/>
              <p:nvPr/>
            </p:nvSpPr>
            <p:spPr>
              <a:xfrm>
                <a:off x="642237" y="1754560"/>
                <a:ext cx="5957026" cy="1825821"/>
              </a:xfrm>
              <a:prstGeom prst="rect">
                <a:avLst/>
              </a:prstGeom>
            </p:spPr>
            <p:txBody>
              <a:bodyPr wrap="square">
                <a:spAutoFit/>
              </a:bodyPr>
              <a:lstStyle/>
              <a:p>
                <a:pPr>
                  <a:lnSpc>
                    <a:spcPct val="150000"/>
                  </a:lnSpc>
                  <a:spcAft>
                    <a:spcPts val="0"/>
                  </a:spcAft>
                  <a:tabLst>
                    <a:tab pos="243078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以气体为研究对象，根据盖</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吕萨克定律，有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𝑉</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𝑃</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𝑃</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𝑉</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𝑄</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𝑄</m:t>
                            </m:r>
                          </m:sub>
                        </m:sSub>
                      </m:den>
                    </m:f>
                  </m:oMath>
                </a14:m>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642237" y="1754560"/>
                <a:ext cx="5957026" cy="1825821"/>
              </a:xfrm>
              <a:prstGeom prst="rect">
                <a:avLst/>
              </a:prstGeom>
              <a:blipFill rotWithShape="0">
                <a:blip r:embed="rId3"/>
                <a:stretch>
                  <a:fillRect l="-2045" r="-102"/>
                </a:stretch>
              </a:blipFill>
            </p:spPr>
            <p:txBody>
              <a:bodyPr/>
              <a:lstStyle/>
              <a:p>
                <a:r>
                  <a:rPr lang="zh-CN" altLang="en-US">
                    <a:noFill/>
                  </a:rPr>
                  <a:t> </a:t>
                </a:r>
              </a:p>
            </p:txBody>
          </p:sp>
        </mc:Fallback>
      </mc:AlternateContent>
      <p:pic>
        <p:nvPicPr>
          <p:cNvPr id="8" name="image146.jpeg"/>
          <p:cNvPicPr/>
          <p:nvPr/>
        </p:nvPicPr>
        <p:blipFill>
          <a:blip r:embed="rId4">
            <a:clrChange>
              <a:clrFrom>
                <a:srgbClr val="FFFFFF"/>
              </a:clrFrom>
              <a:clrTo>
                <a:srgbClr val="FFFFFF">
                  <a:alpha val="0"/>
                </a:srgbClr>
              </a:clrTo>
            </a:clrChange>
          </a:blip>
          <a:stretch>
            <a:fillRect/>
          </a:stretch>
        </p:blipFill>
        <p:spPr>
          <a:xfrm>
            <a:off x="6599263" y="1885152"/>
            <a:ext cx="4768438" cy="2051983"/>
          </a:xfrm>
          <a:prstGeom prst="rect">
            <a:avLst/>
          </a:prstGeom>
        </p:spPr>
      </p:pic>
    </p:spTree>
    <p:extLst>
      <p:ext uri="{BB962C8B-B14F-4D97-AF65-F5344CB8AC3E}">
        <p14:creationId xmlns:p14="http://schemas.microsoft.com/office/powerpoint/2010/main" val="5421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449819"/>
            <a:ext cx="11412000" cy="669542"/>
          </a:xfrm>
          <a:prstGeom prst="rect">
            <a:avLst/>
          </a:prstGeom>
        </p:spPr>
        <p:txBody>
          <a:bodyPr>
            <a:spAutoFit/>
          </a:bodyPr>
          <a:lstStyle/>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封闭气体吸收的热量。</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3" name="image146.jpeg"/>
          <p:cNvPicPr/>
          <p:nvPr/>
        </p:nvPicPr>
        <p:blipFill>
          <a:blip r:embed="rId2">
            <a:clrChange>
              <a:clrFrom>
                <a:srgbClr val="FFFFFF"/>
              </a:clrFrom>
              <a:clrTo>
                <a:srgbClr val="FFFFFF">
                  <a:alpha val="0"/>
                </a:srgbClr>
              </a:clrTo>
            </a:clrChange>
          </a:blip>
          <a:stretch>
            <a:fillRect/>
          </a:stretch>
        </p:blipFill>
        <p:spPr>
          <a:xfrm>
            <a:off x="6455246" y="1449819"/>
            <a:ext cx="4768438" cy="2051983"/>
          </a:xfrm>
          <a:prstGeom prst="rect">
            <a:avLst/>
          </a:prstGeom>
        </p:spPr>
      </p:pic>
      <p:sp>
        <p:nvSpPr>
          <p:cNvPr id="15" name="矩形 14"/>
          <p:cNvSpPr/>
          <p:nvPr/>
        </p:nvSpPr>
        <p:spPr>
          <a:xfrm>
            <a:off x="389206" y="2241907"/>
            <a:ext cx="11412000" cy="669542"/>
          </a:xfrm>
          <a:prstGeom prst="rect">
            <a:avLst/>
          </a:prstGeom>
        </p:spPr>
        <p:txBody>
          <a:bodyPr>
            <a:spAutoFit/>
          </a:bodyPr>
          <a:lstStyle/>
          <a:p>
            <a:pPr>
              <a:lnSpc>
                <a:spcPct val="150000"/>
              </a:lnSpc>
              <a:spcAft>
                <a:spcPts val="0"/>
              </a:spcAft>
              <a:tabLst>
                <a:tab pos="243078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60 J</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375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221975"/>
            <a:ext cx="11250000" cy="6160146"/>
            <a:chOff x="471000" y="934424"/>
            <a:chExt cx="11250000" cy="6160146"/>
          </a:xfrm>
        </p:grpSpPr>
        <p:sp>
          <p:nvSpPr>
            <p:cNvPr id="11" name="圆角矩形 10"/>
            <p:cNvSpPr/>
            <p:nvPr/>
          </p:nvSpPr>
          <p:spPr>
            <a:xfrm>
              <a:off x="471000" y="1094413"/>
              <a:ext cx="11250000" cy="6000157"/>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17" name="矩形 16"/>
              <p:cNvSpPr/>
              <p:nvPr/>
            </p:nvSpPr>
            <p:spPr>
              <a:xfrm>
                <a:off x="642236" y="490957"/>
                <a:ext cx="10925577" cy="5891165"/>
              </a:xfrm>
              <a:prstGeom prst="rect">
                <a:avLst/>
              </a:prstGeom>
            </p:spPr>
            <p:txBody>
              <a:bodyPr wrap="square">
                <a:spAutoFit/>
              </a:bodyPr>
              <a:lstStyle/>
              <a:p>
                <a:pPr>
                  <a:lnSpc>
                    <a:spcPct val="150000"/>
                  </a:lnSpc>
                  <a:spcAft>
                    <a:spcPts val="0"/>
                  </a:spcAft>
                  <a:tabLst>
                    <a:tab pos="243078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由气体的内能与热力学温度成正比有</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𝑈</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𝑃</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𝑈</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𝑄</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𝑃</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𝑇</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𝑄</m:t>
                            </m:r>
                          </m:sub>
                        </m:sSub>
                      </m:den>
                    </m:f>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=108</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活塞从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位置缓慢移到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位置，活塞受力平衡，气体为等压变化，以活塞为研究对象有</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pS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mg</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𝑚𝑔</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𝑆</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Pa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外界对气体做功</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=-24</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由热力学第一定律有</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W</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得气体变化过程吸收的热量为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642236" y="490957"/>
                <a:ext cx="10925577" cy="5891165"/>
              </a:xfrm>
              <a:prstGeom prst="rect">
                <a:avLst/>
              </a:prstGeom>
              <a:blipFill rotWithShape="0">
                <a:blip r:embed="rId3"/>
                <a:stretch>
                  <a:fillRect l="-1115" b="-725"/>
                </a:stretch>
              </a:blipFill>
            </p:spPr>
            <p:txBody>
              <a:bodyPr/>
              <a:lstStyle/>
              <a:p>
                <a:r>
                  <a:rPr lang="zh-CN" altLang="en-US">
                    <a:noFill/>
                  </a:rPr>
                  <a:t> </a:t>
                </a:r>
              </a:p>
            </p:txBody>
          </p:sp>
        </mc:Fallback>
      </mc:AlternateContent>
      <p:pic>
        <p:nvPicPr>
          <p:cNvPr id="8" name="image146.jpeg"/>
          <p:cNvPicPr/>
          <p:nvPr/>
        </p:nvPicPr>
        <p:blipFill>
          <a:blip r:embed="rId4">
            <a:clrChange>
              <a:clrFrom>
                <a:srgbClr val="FFFFFF"/>
              </a:clrFrom>
              <a:clrTo>
                <a:srgbClr val="FFFFFF">
                  <a:alpha val="0"/>
                </a:srgbClr>
              </a:clrTo>
            </a:clrChange>
          </a:blip>
          <a:stretch>
            <a:fillRect/>
          </a:stretch>
        </p:blipFill>
        <p:spPr>
          <a:xfrm>
            <a:off x="7031310" y="3318319"/>
            <a:ext cx="4313553" cy="1856234"/>
          </a:xfrm>
          <a:prstGeom prst="rect">
            <a:avLst/>
          </a:prstGeom>
        </p:spPr>
      </p:pic>
    </p:spTree>
    <p:extLst>
      <p:ext uri="{BB962C8B-B14F-4D97-AF65-F5344CB8AC3E}">
        <p14:creationId xmlns:p14="http://schemas.microsoft.com/office/powerpoint/2010/main" val="29398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blinds(horizontal)">
                                      <p:cBhvr>
                                        <p:cTn id="25" dur="500"/>
                                        <p:tgtEl>
                                          <p:spTgt spid="1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blinds(horizontal)">
                                      <p:cBhvr>
                                        <p:cTn id="28" dur="500"/>
                                        <p:tgtEl>
                                          <p:spTgt spid="17">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4934644"/>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79561" y="1350324"/>
            <a:ext cx="10544237" cy="3901196"/>
          </a:xfrm>
          <a:prstGeom prst="rect">
            <a:avLst/>
          </a:prstGeom>
        </p:spPr>
        <p:txBody>
          <a:bodyPr wrap="square">
            <a:spAutoFit/>
          </a:bodyPr>
          <a:lstStyle/>
          <a:p>
            <a:pPr algn="ctr">
              <a:lnSpc>
                <a:spcPct val="150000"/>
              </a:lnSpc>
              <a:spcAft>
                <a:spcPts val="0"/>
              </a:spcAft>
              <a:tabLst>
                <a:tab pos="2430780" algn="l"/>
              </a:tabLst>
            </a:pP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气体实验定律与热力学第一定律相结合问题</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做功分析与计算</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体积增大，气体对外界做功；体积减小，外界对气体做功。</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等压变化利用</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kern="100" dirty="0" err="1">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计算：</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图像与</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轴所围面积表示做功绝对值大小。</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分析求解问题。</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50667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3" name="流程图: 离页连接符 12"/>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487291" y="88737"/>
            <a:ext cx="964701"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再现</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1455997" y="97446"/>
            <a:ext cx="1614873" cy="461665"/>
          </a:xfrm>
          <a:prstGeom prst="rect">
            <a:avLst/>
          </a:prstGeom>
        </p:spPr>
        <p:txBody>
          <a:bodyPr wrap="square">
            <a:spAutoFit/>
          </a:bodyPr>
          <a:lstStyle/>
          <a:p>
            <a:pPr algn="ctr"/>
            <a:r>
              <a:rPr lang="zh-CN" altLang="en-US" b="1" kern="10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素养知识</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6"/>
          <p:cNvSpPr/>
          <p:nvPr/>
        </p:nvSpPr>
        <p:spPr>
          <a:xfrm>
            <a:off x="3191136" y="176173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热量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5375126" y="2374182"/>
            <a:ext cx="946093"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W</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1576647377"/>
              </p:ext>
            </p:extLst>
          </p:nvPr>
        </p:nvGraphicFramePr>
        <p:xfrm>
          <a:off x="406574" y="1053530"/>
          <a:ext cx="11377263" cy="5184576"/>
        </p:xfrm>
        <a:graphic>
          <a:graphicData uri="http://schemas.openxmlformats.org/drawingml/2006/table">
            <a:tbl>
              <a:tblPr firstRow="1" firstCol="1" bandRow="1"/>
              <a:tblGrid>
                <a:gridCol w="662949"/>
                <a:gridCol w="1641307"/>
                <a:gridCol w="9073007"/>
              </a:tblGrid>
              <a:tr h="582580">
                <a:tc rowSpan="2">
                  <a:txBody>
                    <a:bodyPr/>
                    <a:lstStyle/>
                    <a:p>
                      <a:pPr algn="ctr">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热力学第</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一定律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内容：一个热力学系统的内能变化量等于外界向它传递</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外界对它所做</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表达式：</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U</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000" marR="6000"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7764">
                <a:tc vMerge="1">
                  <a:txBody>
                    <a:bodyPr/>
                    <a:lstStyle/>
                    <a:p>
                      <a:endParaRPr lang="zh-CN" altLang="en-US"/>
                    </a:p>
                  </a:txBody>
                  <a:tcPr/>
                </a:tc>
                <a:tc>
                  <a:txBody>
                    <a:bodyPr/>
                    <a:lstStyle/>
                    <a:p>
                      <a:pPr marL="72000" algn="l">
                        <a:lnSpc>
                          <a:spcPct val="150000"/>
                        </a:lnSpc>
                        <a:spcAft>
                          <a:spcPts val="0"/>
                        </a:spcAft>
                        <a:tabLst>
                          <a:tab pos="243078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热力学第</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二定律</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克劳修斯表述：热量</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不能</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地</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从低温物体传递到高温物体</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开尔文表述：不可能从单一热库吸收热量，使</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之</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a:t>
                      </a:r>
                      <a:endPar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430780" algn="l"/>
                        </a:tabLst>
                      </a:pP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而不产生其他影响</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第二类永动机不能制成的原因：违背</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000" marR="6000"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矩形 18"/>
          <p:cNvSpPr/>
          <p:nvPr/>
        </p:nvSpPr>
        <p:spPr>
          <a:xfrm>
            <a:off x="6959302" y="1761735"/>
            <a:ext cx="54373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功</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3" name="矩形 22"/>
          <p:cNvSpPr/>
          <p:nvPr/>
        </p:nvSpPr>
        <p:spPr>
          <a:xfrm>
            <a:off x="10595327" y="4329515"/>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完全变</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4" name="矩形 23"/>
          <p:cNvSpPr/>
          <p:nvPr/>
        </p:nvSpPr>
        <p:spPr>
          <a:xfrm>
            <a:off x="2772914" y="500900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成功</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5" name="矩形 24"/>
          <p:cNvSpPr/>
          <p:nvPr/>
        </p:nvSpPr>
        <p:spPr>
          <a:xfrm>
            <a:off x="9111536" y="5674675"/>
            <a:ext cx="2698175" cy="523220"/>
          </a:xfrm>
          <a:prstGeom prst="rect">
            <a:avLst/>
          </a:prstGeom>
        </p:spPr>
        <p:txBody>
          <a:bodyPr wrap="none">
            <a:spAutoFit/>
          </a:bodyPr>
          <a:lstStyle/>
          <a:p>
            <a:r>
              <a:rPr lang="zh-CN" altLang="zh-CN" sz="2800" kern="100" spc="-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热力学第二定律</a:t>
            </a:r>
            <a:endParaRPr lang="zh-CN" altLang="en-US" sz="2800" kern="100" spc="-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2" name="矩形 21"/>
          <p:cNvSpPr/>
          <p:nvPr/>
        </p:nvSpPr>
        <p:spPr>
          <a:xfrm>
            <a:off x="7087260" y="310194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自发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410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19" grpId="0"/>
      <p:bldP spid="23" grpId="0"/>
      <p:bldP spid="24" grpId="0"/>
      <p:bldP spid="25"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pic>
        <p:nvPicPr>
          <p:cNvPr id="11" name="图片 10"/>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7272813" y="2047394"/>
            <a:ext cx="4917600" cy="2764800"/>
          </a:xfrm>
          <a:prstGeom prst="rect">
            <a:avLst/>
          </a:prstGeom>
        </p:spPr>
      </p:pic>
      <p:sp>
        <p:nvSpPr>
          <p:cNvPr id="15" name="矩形 14"/>
          <p:cNvSpPr/>
          <p:nvPr/>
        </p:nvSpPr>
        <p:spPr>
          <a:xfrm flipV="1">
            <a:off x="7272338" y="204724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schemeClr val="bg1"/>
                </a:solidFill>
                <a:effectLst/>
                <a:latin typeface="微软雅黑" panose="020B0503020204020204" charset="-122"/>
                <a:ea typeface="微软雅黑" panose="020B0503020204020204" charset="-122"/>
              </a:rPr>
              <a:t>本课结束</a:t>
            </a:r>
            <a:endParaRPr lang="zh-CN" altLang="en-US" sz="3200" b="1" dirty="0">
              <a:solidFill>
                <a:schemeClr val="bg1"/>
              </a:solidFill>
              <a:effectLst/>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anose="020B0503020204020204" charset="-122"/>
                <a:ea typeface="微软雅黑" panose="020B0503020204020204" charset="-122"/>
              </a:rPr>
              <a:t>更多精彩内容请登录：</a:t>
            </a:r>
            <a:r>
              <a:rPr lang="en-US" altLang="zh-CN" sz="3200" b="1" dirty="0">
                <a:solidFill>
                  <a:schemeClr val="bg1"/>
                </a:solidFill>
                <a:latin typeface="微软雅黑" panose="020B0503020204020204" charset="-122"/>
                <a:ea typeface="微软雅黑" panose="020B0503020204020204" charset="-122"/>
              </a:rPr>
              <a:t>www.xinjiaoyu.com</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83238" y="765498"/>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产生</a:t>
            </a:r>
          </a:p>
        </p:txBody>
      </p:sp>
      <p:sp>
        <p:nvSpPr>
          <p:cNvPr id="11" name="矩形 10"/>
          <p:cNvSpPr/>
          <p:nvPr/>
        </p:nvSpPr>
        <p:spPr>
          <a:xfrm>
            <a:off x="9379492" y="76549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消失</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4655046" y="1381671"/>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转化</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7" name="矩形 16"/>
          <p:cNvSpPr/>
          <p:nvPr/>
        </p:nvSpPr>
        <p:spPr>
          <a:xfrm>
            <a:off x="10199662" y="138753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转移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116241961"/>
              </p:ext>
            </p:extLst>
          </p:nvPr>
        </p:nvGraphicFramePr>
        <p:xfrm>
          <a:off x="406574" y="693490"/>
          <a:ext cx="11377263" cy="4493704"/>
        </p:xfrm>
        <a:graphic>
          <a:graphicData uri="http://schemas.openxmlformats.org/drawingml/2006/table">
            <a:tbl>
              <a:tblPr firstRow="1" firstCol="1" bandRow="1"/>
              <a:tblGrid>
                <a:gridCol w="1008112"/>
                <a:gridCol w="1296144"/>
                <a:gridCol w="9073007"/>
              </a:tblGrid>
              <a:tr h="432048">
                <a:tc>
                  <a:txBody>
                    <a:bodyPr/>
                    <a:lstStyle/>
                    <a:p>
                      <a:pPr algn="ctr">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观念</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能量守</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恒定律</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内容：能量既不会</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凭空</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也不会</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凭空</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它只能从一种</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形式</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为</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其他形式，或者从一个</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物体</a:t>
                      </a:r>
                      <a:r>
                        <a:rPr lang="en-US" altLang="zh-CN" sz="2800" u="sng"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到</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别的物体，在转化或转移的过程中，能量的</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总量</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gn="l">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第一类永动机不能制成的原因：违背</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000" marR="6000"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580">
                <a:tc>
                  <a:txBody>
                    <a:bodyPr/>
                    <a:lstStyle/>
                    <a:p>
                      <a:pPr algn="ctr">
                        <a:lnSpc>
                          <a:spcPct val="150000"/>
                        </a:lnSpc>
                        <a:spcAft>
                          <a:spcPts val="0"/>
                        </a:spcAft>
                        <a:tabLst>
                          <a:tab pos="243078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科学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43078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思维</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2000">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经历绝热过程模型的构建过程，会推导热力学第一定律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能运用热力学第一定律解释和计算能量的转化和转移问题</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430780" algn="l"/>
                        </a:tabLst>
                      </a:pPr>
                      <a:r>
                        <a:rPr lang="en-US" sz="28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sz="2800" spc="-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能用热力学第二定律理解自然界中的能量转化、转移及方向性问题</a:t>
                      </a:r>
                      <a:endParaRPr lang="zh-CN" sz="2800" spc="-100" baseline="0" dirty="0">
                        <a:effectLst/>
                        <a:latin typeface="Calibri" panose="020F0502020204030204" pitchFamily="34" charset="0"/>
                        <a:ea typeface="宋体" panose="02010600030101010101" pitchFamily="2" charset="-122"/>
                        <a:cs typeface="Times New Roman" panose="02020603050405020304" pitchFamily="18" charset="0"/>
                      </a:endParaRPr>
                    </a:p>
                  </a:txBody>
                  <a:tcPr marL="6000" marR="6000"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sp>
        <p:nvSpPr>
          <p:cNvPr id="18" name="矩形 17"/>
          <p:cNvSpPr/>
          <p:nvPr/>
        </p:nvSpPr>
        <p:spPr>
          <a:xfrm>
            <a:off x="9911630" y="2031845"/>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保持不变</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0" name="矩形 19"/>
          <p:cNvSpPr/>
          <p:nvPr/>
        </p:nvSpPr>
        <p:spPr>
          <a:xfrm>
            <a:off x="9030111" y="2676152"/>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能量守恒定律</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25817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blinds(horizontal)">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linds(horizontal)">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blinds(horizontal)">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661746589"/>
              </p:ext>
            </p:extLst>
          </p:nvPr>
        </p:nvGraphicFramePr>
        <p:xfrm>
          <a:off x="406574" y="1502982"/>
          <a:ext cx="11377263" cy="1926812"/>
        </p:xfrm>
        <a:graphic>
          <a:graphicData uri="http://schemas.openxmlformats.org/drawingml/2006/table">
            <a:tbl>
              <a:tblPr firstRow="1" firstCol="1" bandRow="1"/>
              <a:tblGrid>
                <a:gridCol w="1440160"/>
                <a:gridCol w="9937103"/>
              </a:tblGrid>
              <a:tr h="1014587">
                <a:tc>
                  <a:txBody>
                    <a:bodyPr/>
                    <a:lstStyle/>
                    <a:p>
                      <a:pPr algn="ctr">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科学态度</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43078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与责任</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3286" marR="3286"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通过对能量守恒的探索过程，领会人类对自然的认识要有实践的过程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p>
                      <a:pPr marL="72000">
                        <a:lnSpc>
                          <a:spcPct val="150000"/>
                        </a:lnSpc>
                        <a:spcAft>
                          <a:spcPts val="0"/>
                        </a:spcAft>
                        <a:tabLst>
                          <a:tab pos="243078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了解永动机的探索过程，领会科学探索的艰辛与曲折性</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6000" marR="6000" marT="3286" marB="3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0239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93109"/>
            <a:ext cx="11412000" cy="3254865"/>
          </a:xfrm>
          <a:prstGeom prst="rect">
            <a:avLst/>
          </a:prstGeom>
        </p:spPr>
        <p:txBody>
          <a:bodyPr>
            <a:spAutoFit/>
          </a:bodyPr>
          <a:lstStyle/>
          <a:p>
            <a:pPr>
              <a:lnSpc>
                <a:spcPct val="150000"/>
              </a:lnSpc>
              <a:spcAft>
                <a:spcPts val="0"/>
              </a:spcAft>
              <a:tabLst>
                <a:tab pos="243078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关于热量、功和内能三个物理量，下列说法正确的是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热量、功和内能三者的物理意义相同，只是说法不同</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热量、功都可以作为物体内能变化的量度</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功由过程决定，而热量和内能由物体的状态决定</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物体吸收热量，同时对外做功，其内能可能增加</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089015"/>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7" name="矩形 6"/>
          <p:cNvSpPr/>
          <p:nvPr/>
        </p:nvSpPr>
        <p:spPr>
          <a:xfrm>
            <a:off x="0" y="-27151"/>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8" name="流程图: 离页连接符 7"/>
          <p:cNvSpPr/>
          <p:nvPr/>
        </p:nvSpPr>
        <p:spPr>
          <a:xfrm>
            <a:off x="486355" y="0"/>
            <a:ext cx="965638"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87291" y="88737"/>
            <a:ext cx="964701"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提能</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矩形 10"/>
          <p:cNvSpPr/>
          <p:nvPr/>
        </p:nvSpPr>
        <p:spPr>
          <a:xfrm>
            <a:off x="1455997" y="97446"/>
            <a:ext cx="1614873"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综合训练</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TextBox 14"/>
          <p:cNvSpPr txBox="1"/>
          <p:nvPr/>
        </p:nvSpPr>
        <p:spPr>
          <a:xfrm>
            <a:off x="224103" y="213365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2" name="TextBox 14"/>
          <p:cNvSpPr txBox="1"/>
          <p:nvPr/>
        </p:nvSpPr>
        <p:spPr>
          <a:xfrm>
            <a:off x="224103" y="3520474"/>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981522"/>
            <a:ext cx="11250000" cy="4608512"/>
            <a:chOff x="471000" y="934424"/>
            <a:chExt cx="11250000" cy="4608512"/>
          </a:xfrm>
        </p:grpSpPr>
        <p:sp>
          <p:nvSpPr>
            <p:cNvPr id="11" name="圆角矩形 10"/>
            <p:cNvSpPr/>
            <p:nvPr/>
          </p:nvSpPr>
          <p:spPr>
            <a:xfrm>
              <a:off x="471000" y="1094414"/>
              <a:ext cx="11250000" cy="4448522"/>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6" y="1341562"/>
            <a:ext cx="10905941" cy="3970318"/>
          </a:xfrm>
          <a:prstGeom prst="rect">
            <a:avLst/>
          </a:prstGeom>
        </p:spPr>
        <p:txBody>
          <a:bodyPr wrap="square">
            <a:spAutoFit/>
          </a:bodyPr>
          <a:lstStyle/>
          <a:p>
            <a:pPr>
              <a:lnSpc>
                <a:spcPct val="150000"/>
              </a:lnSpc>
              <a:spcAft>
                <a:spcPts val="0"/>
              </a:spcAft>
              <a:tabLst>
                <a:tab pos="2430780" algn="l"/>
              </a:tabLst>
            </a:pPr>
            <a:r>
              <a:rPr lang="zh-CN" altLang="zh-CN" sz="2800" spc="-100" dirty="0">
                <a:latin typeface="Times New Roman" panose="02020603050405020304" pitchFamily="18" charset="0"/>
                <a:ea typeface="方正楷体_GBK" panose="03000509000000000000" pitchFamily="65" charset="-122"/>
                <a:cs typeface="Times New Roman" panose="02020603050405020304" pitchFamily="18" charset="0"/>
              </a:rPr>
              <a:t>热量、功和内能是三个不同的物理量，它们物理意义不同，选项</a:t>
            </a:r>
            <a:r>
              <a:rPr lang="en-US" altLang="zh-CN" sz="2800" spc="-1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spc="-100" dirty="0">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spc="-1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spc="-100" dirty="0" smtClean="0">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功</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与热量都是能量转化的量度，都可以作为物体内能变化的量度，选项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功</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和热量由过程决定，内能由物体的状态决定，选项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由</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热力学第一定律可知，物体吸收热量，同时对外做功，其内能可能增加，选项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335046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79561" y="981522"/>
            <a:ext cx="10544237" cy="2603854"/>
          </a:xfrm>
          <a:prstGeom prst="rect">
            <a:avLst/>
          </a:prstGeom>
        </p:spPr>
        <p:txBody>
          <a:bodyPr wrap="square">
            <a:spAutoFit/>
          </a:bodyPr>
          <a:lstStyle/>
          <a:p>
            <a:pPr>
              <a:lnSpc>
                <a:spcPct val="150000"/>
              </a:lnSpc>
              <a:spcAft>
                <a:spcPts val="0"/>
              </a:spcAft>
              <a:tabLst>
                <a:tab pos="243078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温度和内能是状态量，热量和功则是过程量，传热的前提条件是存在温度差，传递的是热量而不是温度，实质上是内能的转移。就某一状态而言，只有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温度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，因此不能说一个系统中含有多少</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热量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功</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20823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77466"/>
            <a:ext cx="11412000" cy="4547527"/>
          </a:xfrm>
          <a:prstGeom prst="rect">
            <a:avLst/>
          </a:prstGeom>
        </p:spPr>
        <p:txBody>
          <a:bodyPr>
            <a:spAutoFit/>
          </a:bodyPr>
          <a:lstStyle/>
          <a:p>
            <a:pPr>
              <a:lnSpc>
                <a:spcPct val="150000"/>
              </a:lnSpc>
              <a:spcAft>
                <a:spcPts val="0"/>
              </a:spcAft>
              <a:tabLst>
                <a:tab pos="2430780" algn="l"/>
              </a:tabLst>
            </a:pPr>
            <a:r>
              <a:rPr lang="zh-CN" altLang="en-US"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全国甲卷</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在一汽缸中用活塞封闭着一定量的理想气体，发生下列缓慢变化过程，气体一定与外界有热量交换的过程是</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气体的体积不变，温度升高</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气体的体积减小，温度降低</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气体的体积减小，温度升高</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气体的体积增大，温度不变</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43078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E.</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气体的体积增大，温度降低</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673372"/>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sp>
        <p:nvSpPr>
          <p:cNvPr id="7" name="矩形 6"/>
          <p:cNvSpPr/>
          <p:nvPr/>
        </p:nvSpPr>
        <p:spPr>
          <a:xfrm>
            <a:off x="9263558" y="1248288"/>
            <a:ext cx="942887"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ABD</a:t>
            </a:r>
            <a:endParaRPr lang="zh-CN" altLang="en-US" dirty="0"/>
          </a:p>
        </p:txBody>
      </p:sp>
    </p:spTree>
    <p:extLst>
      <p:ext uri="{BB962C8B-B14F-4D97-AF65-F5344CB8AC3E}">
        <p14:creationId xmlns:p14="http://schemas.microsoft.com/office/powerpoint/2010/main" val="40194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549474"/>
            <a:ext cx="11250000" cy="5256584"/>
            <a:chOff x="471000" y="934424"/>
            <a:chExt cx="11250000" cy="5256584"/>
          </a:xfrm>
        </p:grpSpPr>
        <p:sp>
          <p:nvSpPr>
            <p:cNvPr id="11" name="圆角矩形 10"/>
            <p:cNvSpPr/>
            <p:nvPr/>
          </p:nvSpPr>
          <p:spPr>
            <a:xfrm>
              <a:off x="471000" y="1094414"/>
              <a:ext cx="11250000" cy="5096594"/>
            </a:xfrm>
            <a:prstGeom prst="roundRect">
              <a:avLst>
                <a:gd name="adj" fmla="val 14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42236" y="973386"/>
            <a:ext cx="10905941" cy="4616648"/>
          </a:xfrm>
          <a:prstGeom prst="rect">
            <a:avLst/>
          </a:prstGeom>
        </p:spPr>
        <p:txBody>
          <a:bodyPr wrap="square">
            <a:spAutoFit/>
          </a:bodyPr>
          <a:lstStyle/>
          <a:p>
            <a:pPr>
              <a:lnSpc>
                <a:spcPct val="150000"/>
              </a:lnSpc>
              <a:spcAft>
                <a:spcPts val="0"/>
              </a:spcAft>
              <a:tabLst>
                <a:tab pos="243078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气体的体积不变，温度升高，则气体的内能升高，</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，因此气体吸收热量，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气体</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的体积减小，温度降低，则气体的内能降低，外界对气体做功，由热力学第一定律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，可知气体对外放热，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en-US" altLang="zh-CN" sz="2800" dirty="0" smtClean="0">
              <a:latin typeface="Times New Roman" panose="02020603050405020304" pitchFamily="18" charset="0"/>
              <a:ea typeface="方正楷体_GBK" panose="03000509000000000000" pitchFamily="65" charset="-122"/>
              <a:cs typeface="Times New Roman" panose="02020603050405020304" pitchFamily="18" charset="0"/>
            </a:endParaRPr>
          </a:p>
          <a:p>
            <a:pPr>
              <a:lnSpc>
                <a:spcPct val="150000"/>
              </a:lnSpc>
              <a:spcAft>
                <a:spcPts val="0"/>
              </a:spcAft>
              <a:tabLst>
                <a:tab pos="243078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气体</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的体积减小，温度升高，则气体的内能增大，外界对气体做功，由热力学第一定律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U</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W</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可能等于零，即可能没有热量交换过程，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517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912</Words>
  <Application>Microsoft Office PowerPoint</Application>
  <PresentationFormat>自定义</PresentationFormat>
  <Paragraphs>118</Paragraphs>
  <Slides>20</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DOUYU Font</vt:lpstr>
      <vt:lpstr>方正楷体_GBK</vt:lpstr>
      <vt:lpstr>方正中等线简体</vt:lpstr>
      <vt:lpstr>黑体</vt:lpstr>
      <vt:lpstr>华文黑体</vt:lpstr>
      <vt:lpstr>华文细黑</vt:lpstr>
      <vt:lpstr>楷体_GB2312</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6574</cp:revision>
  <dcterms:created xsi:type="dcterms:W3CDTF">2014-11-27T01:03:00Z</dcterms:created>
  <dcterms:modified xsi:type="dcterms:W3CDTF">2024-08-23T08:35:50Z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